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2" r:id="rId4"/>
    <p:sldId id="259" r:id="rId5"/>
    <p:sldId id="258" r:id="rId6"/>
    <p:sldId id="260" r:id="rId7"/>
    <p:sldId id="261" r:id="rId8"/>
    <p:sldId id="262" r:id="rId9"/>
    <p:sldId id="263" r:id="rId10"/>
    <p:sldId id="264" r:id="rId11"/>
    <p:sldId id="265" r:id="rId12"/>
    <p:sldId id="266" r:id="rId13"/>
    <p:sldId id="267" r:id="rId14"/>
    <p:sldId id="271" r:id="rId1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57F0D-B013-481C-94C8-2CB5008CDA0D}" type="datetimeFigureOut">
              <a:rPr lang="sk-SK" smtClean="0"/>
              <a:pPr/>
              <a:t>9. 8. 2017</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BBBFE-4F9B-4795-BB91-B75D9BDCCE6E}" type="slidenum">
              <a:rPr lang="sk-SK" smtClean="0"/>
              <a:pPr/>
              <a:t>‹Nr.›</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CEC9A933-7561-40DC-95A5-A3A209FB55F4}" type="datetimeFigureOut">
              <a:rPr lang="sk-SK" smtClean="0"/>
              <a:pPr/>
              <a:t>9. 8. 2017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706A7DE-8A34-4478-AF49-05464C698AFA}" type="slidenum">
              <a:rPr lang="sk-SK" smtClean="0"/>
              <a:pPr/>
              <a:t>‹Nr.›</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9A933-7561-40DC-95A5-A3A209FB55F4}" type="datetimeFigureOut">
              <a:rPr lang="sk-SK" smtClean="0"/>
              <a:pPr/>
              <a:t>9. 8. 2017</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6A7DE-8A34-4478-AF49-05464C698AFA}" type="slidenum">
              <a:rPr lang="sk-SK" smtClean="0"/>
              <a:pPr/>
              <a:t>‹Nr.›</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2348880"/>
            <a:ext cx="7772400" cy="1470025"/>
          </a:xfrm>
        </p:spPr>
        <p:txBody>
          <a:bodyPr>
            <a:normAutofit/>
          </a:bodyPr>
          <a:lstStyle/>
          <a:p>
            <a:r>
              <a:rPr lang="en-AU" sz="3200" b="1" smtClean="0"/>
              <a:t>The Union of Mutual Help of People and Dogs (U.V.P.)</a:t>
            </a:r>
            <a:r>
              <a:rPr lang="sk-SK" sz="3200" b="1" smtClean="0"/>
              <a:t> </a:t>
            </a:r>
            <a:endParaRPr lang="sk-SK" sz="3200" b="1"/>
          </a:p>
        </p:txBody>
      </p:sp>
      <p:sp>
        <p:nvSpPr>
          <p:cNvPr id="3" name="Podnadpis 2"/>
          <p:cNvSpPr>
            <a:spLocks noGrp="1"/>
          </p:cNvSpPr>
          <p:nvPr>
            <p:ph type="subTitle" idx="1"/>
          </p:nvPr>
        </p:nvSpPr>
        <p:spPr/>
        <p:txBody>
          <a:bodyPr/>
          <a:lstStyle/>
          <a:p>
            <a:r>
              <a:rPr lang="sk-SK" smtClean="0"/>
              <a:t/>
            </a:r>
            <a:br>
              <a:rPr lang="sk-SK" smtClean="0"/>
            </a:br>
            <a:endParaRPr lang="sk-SK"/>
          </a:p>
        </p:txBody>
      </p:sp>
      <p:pic>
        <p:nvPicPr>
          <p:cNvPr id="1026" name="Picture 2"/>
          <p:cNvPicPr>
            <a:picLocks noChangeAspect="1" noChangeArrowheads="1"/>
          </p:cNvPicPr>
          <p:nvPr/>
        </p:nvPicPr>
        <p:blipFill>
          <a:blip r:embed="rId2" cstate="print"/>
          <a:srcRect/>
          <a:stretch>
            <a:fillRect/>
          </a:stretch>
        </p:blipFill>
        <p:spPr bwMode="auto">
          <a:xfrm>
            <a:off x="965200" y="446088"/>
            <a:ext cx="6919168" cy="1830784"/>
          </a:xfrm>
          <a:prstGeom prst="rect">
            <a:avLst/>
          </a:prstGeom>
          <a:solidFill>
            <a:srgbClr val="FFFFFF"/>
          </a:solidFill>
          <a:ln w="9525">
            <a:noFill/>
            <a:miter lim="800000"/>
            <a:headEnd/>
            <a:tailEnd/>
          </a:ln>
        </p:spPr>
      </p:pic>
      <p:pic>
        <p:nvPicPr>
          <p:cNvPr id="5" name="Picture 2" descr="D:\UVP fotky\Utulok do knihy\budova\20161020_131146.jpg"/>
          <p:cNvPicPr>
            <a:picLocks noChangeAspect="1" noChangeArrowheads="1"/>
          </p:cNvPicPr>
          <p:nvPr/>
        </p:nvPicPr>
        <p:blipFill>
          <a:blip r:embed="rId3" cstate="print"/>
          <a:srcRect/>
          <a:stretch>
            <a:fillRect/>
          </a:stretch>
        </p:blipFill>
        <p:spPr bwMode="auto">
          <a:xfrm>
            <a:off x="395536" y="3933056"/>
            <a:ext cx="8280920" cy="23762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000" b="1" smtClean="0"/>
              <a:t>U.V.P. ACTIVITIES</a:t>
            </a:r>
            <a:endParaRPr lang="sk-SK" sz="2000" b="1"/>
          </a:p>
        </p:txBody>
      </p:sp>
      <p:sp>
        <p:nvSpPr>
          <p:cNvPr id="3" name="Zástupný symbol obsahu 2"/>
          <p:cNvSpPr>
            <a:spLocks noGrp="1"/>
          </p:cNvSpPr>
          <p:nvPr>
            <p:ph idx="1"/>
          </p:nvPr>
        </p:nvSpPr>
        <p:spPr>
          <a:xfrm>
            <a:off x="539552" y="1196752"/>
            <a:ext cx="2890664" cy="3096344"/>
          </a:xfrm>
        </p:spPr>
        <p:txBody>
          <a:bodyPr>
            <a:normAutofit lnSpcReduction="10000"/>
          </a:bodyPr>
          <a:lstStyle/>
          <a:p>
            <a:pPr marL="0" indent="0" algn="just">
              <a:buNone/>
            </a:pPr>
            <a:r>
              <a:rPr lang="en-AU" sz="1600" b="1" smtClean="0"/>
              <a:t>Discussions at schools</a:t>
            </a:r>
            <a:endParaRPr lang="sk-SK" sz="1600" b="1" smtClean="0"/>
          </a:p>
          <a:p>
            <a:pPr marL="0" indent="0" algn="just">
              <a:buNone/>
            </a:pPr>
            <a:endParaRPr lang="sk-SK" sz="800" smtClean="0"/>
          </a:p>
          <a:p>
            <a:pPr marL="0" indent="0" algn="just">
              <a:buNone/>
            </a:pPr>
            <a:r>
              <a:rPr lang="en-AU" sz="1600" smtClean="0"/>
              <a:t>Discussions at schools are organised weekly in the region of Košice and villages nearby. We explain the purpose of having a shelter, how to take care of a dog and what is animal abuse. We also demonstrate how to approach a strange dog or how to playfully teach a dog to obedience, even to a dog dancing.</a:t>
            </a:r>
            <a:endParaRPr lang="sk-SK" sz="1600" smtClean="0"/>
          </a:p>
          <a:p>
            <a:pPr marL="0" indent="0" algn="just">
              <a:buNone/>
            </a:pPr>
            <a:endParaRPr lang="sk-SK"/>
          </a:p>
        </p:txBody>
      </p:sp>
      <p:pic>
        <p:nvPicPr>
          <p:cNvPr id="19458" name="Picture 2" descr="D:\UVP fotky\Besedy\beseda ok.jpg"/>
          <p:cNvPicPr>
            <a:picLocks noChangeAspect="1" noChangeArrowheads="1"/>
          </p:cNvPicPr>
          <p:nvPr/>
        </p:nvPicPr>
        <p:blipFill>
          <a:blip r:embed="rId2" cstate="print"/>
          <a:srcRect/>
          <a:stretch>
            <a:fillRect/>
          </a:stretch>
        </p:blipFill>
        <p:spPr bwMode="auto">
          <a:xfrm>
            <a:off x="6228184" y="404664"/>
            <a:ext cx="2593371" cy="1948805"/>
          </a:xfrm>
          <a:prstGeom prst="rect">
            <a:avLst/>
          </a:prstGeom>
          <a:noFill/>
        </p:spPr>
      </p:pic>
      <p:pic>
        <p:nvPicPr>
          <p:cNvPr id="19459" name="Picture 3" descr="D:\UVP fotky\Besedy\beseda super.jpg"/>
          <p:cNvPicPr>
            <a:picLocks noChangeAspect="1" noChangeArrowheads="1"/>
          </p:cNvPicPr>
          <p:nvPr/>
        </p:nvPicPr>
        <p:blipFill>
          <a:blip r:embed="rId3" cstate="print"/>
          <a:srcRect/>
          <a:stretch>
            <a:fillRect/>
          </a:stretch>
        </p:blipFill>
        <p:spPr bwMode="auto">
          <a:xfrm>
            <a:off x="3491880" y="1268760"/>
            <a:ext cx="2264767" cy="2016224"/>
          </a:xfrm>
          <a:prstGeom prst="rect">
            <a:avLst/>
          </a:prstGeom>
          <a:noFill/>
        </p:spPr>
      </p:pic>
      <p:pic>
        <p:nvPicPr>
          <p:cNvPr id="19461" name="Picture 5" descr="D:\UVP fotky\Besedy\besedy.jpg"/>
          <p:cNvPicPr>
            <a:picLocks noChangeAspect="1" noChangeArrowheads="1"/>
          </p:cNvPicPr>
          <p:nvPr/>
        </p:nvPicPr>
        <p:blipFill>
          <a:blip r:embed="rId4" cstate="print"/>
          <a:srcRect/>
          <a:stretch>
            <a:fillRect/>
          </a:stretch>
        </p:blipFill>
        <p:spPr bwMode="auto">
          <a:xfrm>
            <a:off x="3635896" y="4653136"/>
            <a:ext cx="2497948" cy="1800200"/>
          </a:xfrm>
          <a:prstGeom prst="rect">
            <a:avLst/>
          </a:prstGeom>
          <a:noFill/>
        </p:spPr>
      </p:pic>
      <p:pic>
        <p:nvPicPr>
          <p:cNvPr id="19462" name="Picture 6" descr="D:\UVP fotky\Besedy\skolka 2.jpg"/>
          <p:cNvPicPr>
            <a:picLocks noChangeAspect="1" noChangeArrowheads="1"/>
          </p:cNvPicPr>
          <p:nvPr/>
        </p:nvPicPr>
        <p:blipFill>
          <a:blip r:embed="rId5" cstate="print"/>
          <a:srcRect/>
          <a:stretch>
            <a:fillRect/>
          </a:stretch>
        </p:blipFill>
        <p:spPr bwMode="auto">
          <a:xfrm>
            <a:off x="5076056" y="2564904"/>
            <a:ext cx="3067658" cy="2232248"/>
          </a:xfrm>
          <a:prstGeom prst="rect">
            <a:avLst/>
          </a:prstGeom>
          <a:noFill/>
        </p:spPr>
      </p:pic>
      <p:pic>
        <p:nvPicPr>
          <p:cNvPr id="19463" name="Picture 7" descr="D:\UVP fotky\Besedy\skolka.jpg"/>
          <p:cNvPicPr>
            <a:picLocks noChangeAspect="1" noChangeArrowheads="1"/>
          </p:cNvPicPr>
          <p:nvPr/>
        </p:nvPicPr>
        <p:blipFill>
          <a:blip r:embed="rId6" cstate="print"/>
          <a:srcRect/>
          <a:stretch>
            <a:fillRect/>
          </a:stretch>
        </p:blipFill>
        <p:spPr bwMode="auto">
          <a:xfrm>
            <a:off x="611560" y="4365104"/>
            <a:ext cx="2816270" cy="2115427"/>
          </a:xfrm>
          <a:prstGeom prst="rect">
            <a:avLst/>
          </a:prstGeom>
          <a:noFill/>
        </p:spPr>
      </p:pic>
      <p:pic>
        <p:nvPicPr>
          <p:cNvPr id="19460" name="Picture 4" descr="D:\UVP fotky\Besedy\beseda.jpg"/>
          <p:cNvPicPr>
            <a:picLocks noChangeAspect="1" noChangeArrowheads="1"/>
          </p:cNvPicPr>
          <p:nvPr/>
        </p:nvPicPr>
        <p:blipFill>
          <a:blip r:embed="rId7" cstate="print"/>
          <a:srcRect/>
          <a:stretch>
            <a:fillRect/>
          </a:stretch>
        </p:blipFill>
        <p:spPr bwMode="auto">
          <a:xfrm>
            <a:off x="6516216" y="4293096"/>
            <a:ext cx="2304256" cy="17281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260648"/>
            <a:ext cx="5832648" cy="1080120"/>
          </a:xfrm>
        </p:spPr>
        <p:txBody>
          <a:bodyPr>
            <a:normAutofit/>
          </a:bodyPr>
          <a:lstStyle/>
          <a:p>
            <a:pPr marL="0" indent="0" algn="just">
              <a:buNone/>
            </a:pPr>
            <a:r>
              <a:rPr lang="sk-SK" sz="1600" b="1" smtClean="0"/>
              <a:t>Canistherapy</a:t>
            </a:r>
          </a:p>
          <a:p>
            <a:pPr marL="0" indent="0" algn="just">
              <a:buNone/>
            </a:pPr>
            <a:endParaRPr lang="sk-SK" sz="800" b="1" smtClean="0"/>
          </a:p>
          <a:p>
            <a:pPr marL="0" indent="0" algn="just">
              <a:buNone/>
            </a:pPr>
            <a:r>
              <a:rPr lang="en-AU" sz="1600" smtClean="0"/>
              <a:t>U.V.P. has been pursuing canistherapy since 2005. We currently visit four organisations and one family with an authistic little girl.</a:t>
            </a:r>
            <a:endParaRPr lang="sk-SK" sz="1600"/>
          </a:p>
        </p:txBody>
      </p:sp>
      <p:pic>
        <p:nvPicPr>
          <p:cNvPr id="20482" name="Picture 2" descr="D:\UVP fotky\Besedy\caniska 5 super.jpg"/>
          <p:cNvPicPr>
            <a:picLocks noChangeAspect="1" noChangeArrowheads="1"/>
          </p:cNvPicPr>
          <p:nvPr/>
        </p:nvPicPr>
        <p:blipFill>
          <a:blip r:embed="rId2" cstate="print"/>
          <a:srcRect/>
          <a:stretch>
            <a:fillRect/>
          </a:stretch>
        </p:blipFill>
        <p:spPr bwMode="auto">
          <a:xfrm>
            <a:off x="6516216" y="404664"/>
            <a:ext cx="1953766" cy="2736304"/>
          </a:xfrm>
          <a:prstGeom prst="rect">
            <a:avLst/>
          </a:prstGeom>
          <a:noFill/>
        </p:spPr>
      </p:pic>
      <p:pic>
        <p:nvPicPr>
          <p:cNvPr id="20483" name="Picture 3" descr="D:\UVP fotky\Besedy\caniska 6 super.jpg"/>
          <p:cNvPicPr>
            <a:picLocks noChangeAspect="1" noChangeArrowheads="1"/>
          </p:cNvPicPr>
          <p:nvPr/>
        </p:nvPicPr>
        <p:blipFill>
          <a:blip r:embed="rId3" cstate="print"/>
          <a:srcRect/>
          <a:stretch>
            <a:fillRect/>
          </a:stretch>
        </p:blipFill>
        <p:spPr bwMode="auto">
          <a:xfrm>
            <a:off x="3707904" y="1268760"/>
            <a:ext cx="2424269" cy="1818202"/>
          </a:xfrm>
          <a:prstGeom prst="rect">
            <a:avLst/>
          </a:prstGeom>
          <a:noFill/>
        </p:spPr>
      </p:pic>
      <p:pic>
        <p:nvPicPr>
          <p:cNvPr id="20484" name="Picture 4" descr="D:\UVP fotky\Besedy\caniska super.jpg"/>
          <p:cNvPicPr>
            <a:picLocks noChangeAspect="1" noChangeArrowheads="1"/>
          </p:cNvPicPr>
          <p:nvPr/>
        </p:nvPicPr>
        <p:blipFill>
          <a:blip r:embed="rId4" cstate="print"/>
          <a:srcRect/>
          <a:stretch>
            <a:fillRect/>
          </a:stretch>
        </p:blipFill>
        <p:spPr bwMode="auto">
          <a:xfrm>
            <a:off x="539552" y="1412776"/>
            <a:ext cx="2592288" cy="1730875"/>
          </a:xfrm>
          <a:prstGeom prst="rect">
            <a:avLst/>
          </a:prstGeom>
          <a:noFill/>
        </p:spPr>
      </p:pic>
      <p:sp>
        <p:nvSpPr>
          <p:cNvPr id="12" name="BlokTextu 11"/>
          <p:cNvSpPr txBox="1"/>
          <p:nvPr/>
        </p:nvSpPr>
        <p:spPr>
          <a:xfrm>
            <a:off x="467544" y="3429000"/>
            <a:ext cx="3384376" cy="2923877"/>
          </a:xfrm>
          <a:prstGeom prst="rect">
            <a:avLst/>
          </a:prstGeom>
          <a:noFill/>
        </p:spPr>
        <p:txBody>
          <a:bodyPr wrap="square" rtlCol="0">
            <a:spAutoFit/>
          </a:bodyPr>
          <a:lstStyle/>
          <a:p>
            <a:pPr algn="just"/>
            <a:r>
              <a:rPr lang="en-AU" sz="1600" b="1" smtClean="0"/>
              <a:t>Dog trainings for public</a:t>
            </a:r>
            <a:endParaRPr lang="sk-SK" sz="1600" b="1" smtClean="0"/>
          </a:p>
          <a:p>
            <a:pPr algn="just"/>
            <a:endParaRPr lang="sk-SK" sz="800" smtClean="0"/>
          </a:p>
          <a:p>
            <a:pPr algn="just"/>
            <a:r>
              <a:rPr lang="en-AU" sz="1600" smtClean="0"/>
              <a:t>Dog trainings are aimed at eliminating problems (aggression, fear...), dog socialising, basic obedience, dog dancing and agility. We fully use a motivational method (great reward, consistency), while training itself is a game. Trainings are held in a large park near the city centre on Saturdays in three groups according to the level of training.</a:t>
            </a:r>
            <a:endParaRPr lang="sk-SK" sz="1600"/>
          </a:p>
        </p:txBody>
      </p:sp>
      <p:pic>
        <p:nvPicPr>
          <p:cNvPr id="20496" name="Picture 16" descr="D:\UVP fotky\Besedy\vycvik.jpg"/>
          <p:cNvPicPr>
            <a:picLocks noChangeAspect="1" noChangeArrowheads="1"/>
          </p:cNvPicPr>
          <p:nvPr/>
        </p:nvPicPr>
        <p:blipFill>
          <a:blip r:embed="rId5" cstate="print"/>
          <a:srcRect/>
          <a:stretch>
            <a:fillRect/>
          </a:stretch>
        </p:blipFill>
        <p:spPr bwMode="auto">
          <a:xfrm>
            <a:off x="4067944" y="3429000"/>
            <a:ext cx="2041595" cy="1368152"/>
          </a:xfrm>
          <a:prstGeom prst="rect">
            <a:avLst/>
          </a:prstGeom>
          <a:noFill/>
        </p:spPr>
      </p:pic>
      <p:pic>
        <p:nvPicPr>
          <p:cNvPr id="20497" name="Picture 17" descr="D:\UVP fotky\Besedy\vycvik2.jpg"/>
          <p:cNvPicPr>
            <a:picLocks noChangeAspect="1" noChangeArrowheads="1"/>
          </p:cNvPicPr>
          <p:nvPr/>
        </p:nvPicPr>
        <p:blipFill>
          <a:blip r:embed="rId6" cstate="print"/>
          <a:srcRect/>
          <a:stretch>
            <a:fillRect/>
          </a:stretch>
        </p:blipFill>
        <p:spPr bwMode="auto">
          <a:xfrm>
            <a:off x="3995936" y="5013176"/>
            <a:ext cx="2088232" cy="1566174"/>
          </a:xfrm>
          <a:prstGeom prst="rect">
            <a:avLst/>
          </a:prstGeom>
          <a:noFill/>
        </p:spPr>
      </p:pic>
      <p:pic>
        <p:nvPicPr>
          <p:cNvPr id="20501" name="Picture 21" descr="D:\UVP fotky\Besedy\vysvik4.jpg"/>
          <p:cNvPicPr>
            <a:picLocks noChangeAspect="1" noChangeArrowheads="1"/>
          </p:cNvPicPr>
          <p:nvPr/>
        </p:nvPicPr>
        <p:blipFill>
          <a:blip r:embed="rId7" cstate="print"/>
          <a:srcRect/>
          <a:stretch>
            <a:fillRect/>
          </a:stretch>
        </p:blipFill>
        <p:spPr bwMode="auto">
          <a:xfrm>
            <a:off x="6588224" y="3356992"/>
            <a:ext cx="2016224" cy="1435100"/>
          </a:xfrm>
          <a:prstGeom prst="rect">
            <a:avLst/>
          </a:prstGeom>
          <a:noFill/>
        </p:spPr>
      </p:pic>
      <p:pic>
        <p:nvPicPr>
          <p:cNvPr id="20502" name="Picture 22" descr="D:\UVP fotky\Besedy\vysvik7,.jpg"/>
          <p:cNvPicPr>
            <a:picLocks noChangeAspect="1" noChangeArrowheads="1"/>
          </p:cNvPicPr>
          <p:nvPr/>
        </p:nvPicPr>
        <p:blipFill>
          <a:blip r:embed="rId8" cstate="print"/>
          <a:srcRect/>
          <a:stretch>
            <a:fillRect/>
          </a:stretch>
        </p:blipFill>
        <p:spPr bwMode="auto">
          <a:xfrm>
            <a:off x="6516216" y="4941168"/>
            <a:ext cx="2160240" cy="162018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D:\UVP fotky\Besedy\vystava4.jpg"/>
          <p:cNvPicPr>
            <a:picLocks noChangeAspect="1" noChangeArrowheads="1"/>
          </p:cNvPicPr>
          <p:nvPr/>
        </p:nvPicPr>
        <p:blipFill>
          <a:blip r:embed="rId2" cstate="print"/>
          <a:srcRect/>
          <a:stretch>
            <a:fillRect/>
          </a:stretch>
        </p:blipFill>
        <p:spPr bwMode="auto">
          <a:xfrm>
            <a:off x="5940152" y="332656"/>
            <a:ext cx="2883781" cy="1920597"/>
          </a:xfrm>
          <a:prstGeom prst="rect">
            <a:avLst/>
          </a:prstGeom>
          <a:noFill/>
        </p:spPr>
      </p:pic>
      <p:pic>
        <p:nvPicPr>
          <p:cNvPr id="21509" name="Picture 5" descr="D:\UVP fotky\Besedy\vystava6.jpg"/>
          <p:cNvPicPr>
            <a:picLocks noChangeAspect="1" noChangeArrowheads="1"/>
          </p:cNvPicPr>
          <p:nvPr/>
        </p:nvPicPr>
        <p:blipFill>
          <a:blip r:embed="rId3" cstate="print"/>
          <a:srcRect/>
          <a:stretch>
            <a:fillRect/>
          </a:stretch>
        </p:blipFill>
        <p:spPr bwMode="auto">
          <a:xfrm>
            <a:off x="5220072" y="4293096"/>
            <a:ext cx="3310607" cy="2204864"/>
          </a:xfrm>
          <a:prstGeom prst="rect">
            <a:avLst/>
          </a:prstGeom>
          <a:noFill/>
        </p:spPr>
      </p:pic>
      <p:pic>
        <p:nvPicPr>
          <p:cNvPr id="21510" name="Picture 6" descr="D:\UVP fotky\Besedy\vystava7.jpg"/>
          <p:cNvPicPr>
            <a:picLocks noChangeAspect="1" noChangeArrowheads="1"/>
          </p:cNvPicPr>
          <p:nvPr/>
        </p:nvPicPr>
        <p:blipFill>
          <a:blip r:embed="rId4" cstate="print"/>
          <a:srcRect/>
          <a:stretch>
            <a:fillRect/>
          </a:stretch>
        </p:blipFill>
        <p:spPr bwMode="auto">
          <a:xfrm>
            <a:off x="611560" y="4293096"/>
            <a:ext cx="3372583" cy="2246140"/>
          </a:xfrm>
          <a:prstGeom prst="rect">
            <a:avLst/>
          </a:prstGeom>
          <a:noFill/>
        </p:spPr>
      </p:pic>
      <p:pic>
        <p:nvPicPr>
          <p:cNvPr id="21512" name="Picture 8" descr="D:\UVP fotky\Besedy\vystava9.jpg"/>
          <p:cNvPicPr>
            <a:picLocks noChangeAspect="1" noChangeArrowheads="1"/>
          </p:cNvPicPr>
          <p:nvPr/>
        </p:nvPicPr>
        <p:blipFill>
          <a:blip r:embed="rId5" cstate="print"/>
          <a:srcRect/>
          <a:stretch>
            <a:fillRect/>
          </a:stretch>
        </p:blipFill>
        <p:spPr bwMode="auto">
          <a:xfrm>
            <a:off x="467544" y="332656"/>
            <a:ext cx="3027364" cy="2232248"/>
          </a:xfrm>
          <a:prstGeom prst="rect">
            <a:avLst/>
          </a:prstGeom>
          <a:noFill/>
        </p:spPr>
      </p:pic>
      <p:sp>
        <p:nvSpPr>
          <p:cNvPr id="12" name="Zástupný symbol obsahu 11"/>
          <p:cNvSpPr>
            <a:spLocks noGrp="1"/>
          </p:cNvSpPr>
          <p:nvPr>
            <p:ph idx="1"/>
          </p:nvPr>
        </p:nvSpPr>
        <p:spPr>
          <a:xfrm>
            <a:off x="2555776" y="1988840"/>
            <a:ext cx="4402832" cy="2448272"/>
          </a:xfrm>
          <a:solidFill>
            <a:schemeClr val="accent6">
              <a:lumMod val="20000"/>
              <a:lumOff val="80000"/>
            </a:schemeClr>
          </a:solidFill>
        </p:spPr>
        <p:txBody>
          <a:bodyPr>
            <a:normAutofit lnSpcReduction="10000"/>
          </a:bodyPr>
          <a:lstStyle/>
          <a:p>
            <a:pPr marL="0" indent="0" algn="ctr">
              <a:buNone/>
            </a:pPr>
            <a:r>
              <a:rPr lang="en-AU" sz="1600" b="1" smtClean="0"/>
              <a:t>“Exhibition of non-pedigree dogs” </a:t>
            </a:r>
            <a:endParaRPr lang="sk-SK" sz="1600" smtClean="0"/>
          </a:p>
          <a:p>
            <a:pPr marL="0" indent="0" algn="just">
              <a:buNone/>
            </a:pPr>
            <a:r>
              <a:rPr lang="en-AU" sz="1600" smtClean="0"/>
              <a:t>Annual exhibition of dogs without pedigree. Competitors compete in different categories, either crazy or those usually used at competitions of pedigree dogs. A number of competitions for children and adults, dog dancing shows, raffle with nice prices and lovely programme for children accompany the exhibition. Proceeds from the event goes to the account designated for the care of abandoned animals. </a:t>
            </a:r>
            <a:endParaRPr lang="sk-SK"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476672"/>
            <a:ext cx="3384376" cy="2448272"/>
          </a:xfrm>
        </p:spPr>
        <p:txBody>
          <a:bodyPr>
            <a:normAutofit lnSpcReduction="10000"/>
          </a:bodyPr>
          <a:lstStyle/>
          <a:p>
            <a:pPr marL="0" indent="0" algn="just">
              <a:buNone/>
            </a:pPr>
            <a:r>
              <a:rPr lang="en-AU" sz="1600" b="1" smtClean="0"/>
              <a:t>Open day at the shelter</a:t>
            </a:r>
            <a:endParaRPr lang="sk-SK" sz="1600" b="1" smtClean="0"/>
          </a:p>
          <a:p>
            <a:pPr marL="0" indent="0" algn="just">
              <a:buNone/>
            </a:pPr>
            <a:endParaRPr lang="sk-SK" sz="900" b="1" smtClean="0"/>
          </a:p>
          <a:p>
            <a:pPr marL="0" indent="0" algn="just">
              <a:buNone/>
            </a:pPr>
            <a:r>
              <a:rPr lang="en-AU" sz="1600" smtClean="0"/>
              <a:t>Open day at the shelter is organised annually. The scope of the day includes a presentation of shelter`s running and discussions on animal welfare. The event is accompanied by a number of attractions for children and a range of activities for volunteers.</a:t>
            </a:r>
            <a:endParaRPr lang="sk-SK"/>
          </a:p>
        </p:txBody>
      </p:sp>
      <p:sp>
        <p:nvSpPr>
          <p:cNvPr id="4" name="BlokTextu 3"/>
          <p:cNvSpPr txBox="1"/>
          <p:nvPr/>
        </p:nvSpPr>
        <p:spPr>
          <a:xfrm>
            <a:off x="5076056" y="3573016"/>
            <a:ext cx="3312368" cy="2492990"/>
          </a:xfrm>
          <a:prstGeom prst="rect">
            <a:avLst/>
          </a:prstGeom>
          <a:noFill/>
        </p:spPr>
        <p:txBody>
          <a:bodyPr wrap="square" rtlCol="0">
            <a:spAutoFit/>
          </a:bodyPr>
          <a:lstStyle/>
          <a:p>
            <a:r>
              <a:rPr lang="sk-SK" sz="1600" b="1" smtClean="0"/>
              <a:t>Kid</a:t>
            </a:r>
            <a:r>
              <a:rPr lang="en-AU" sz="1600" b="1" smtClean="0"/>
              <a:t>`s day at the shelter</a:t>
            </a:r>
            <a:endParaRPr lang="sk-SK" sz="1600" b="1" smtClean="0"/>
          </a:p>
          <a:p>
            <a:endParaRPr lang="sk-SK" sz="800" smtClean="0"/>
          </a:p>
          <a:p>
            <a:pPr algn="just"/>
            <a:r>
              <a:rPr lang="en-AU" sz="1600" smtClean="0"/>
              <a:t>This day is full of interesting events and competitions for children. Discussions, dog demonstrations and dog dancing are not missing. Children are one of our main target groups that we tend to educate in the field of animal welfare.</a:t>
            </a:r>
            <a:r>
              <a:rPr lang="sk-SK" b="1"/>
              <a:t> </a:t>
            </a:r>
            <a:endParaRPr lang="sk-SK"/>
          </a:p>
          <a:p>
            <a:endParaRPr lang="sk-SK"/>
          </a:p>
        </p:txBody>
      </p:sp>
      <p:pic>
        <p:nvPicPr>
          <p:cNvPr id="22530" name="Picture 2" descr="D:\UVP fotky\Besedy\robinsoni2.jpg"/>
          <p:cNvPicPr>
            <a:picLocks noChangeAspect="1" noChangeArrowheads="1"/>
          </p:cNvPicPr>
          <p:nvPr/>
        </p:nvPicPr>
        <p:blipFill>
          <a:blip r:embed="rId2" cstate="print"/>
          <a:srcRect/>
          <a:stretch>
            <a:fillRect/>
          </a:stretch>
        </p:blipFill>
        <p:spPr bwMode="auto">
          <a:xfrm>
            <a:off x="4355976" y="476672"/>
            <a:ext cx="4237543" cy="2822204"/>
          </a:xfrm>
          <a:prstGeom prst="rect">
            <a:avLst/>
          </a:prstGeom>
          <a:noFill/>
        </p:spPr>
      </p:pic>
      <p:pic>
        <p:nvPicPr>
          <p:cNvPr id="22531" name="Picture 3" descr="D:\UVP fotky\Besedy\den deti.jpg"/>
          <p:cNvPicPr>
            <a:picLocks noChangeAspect="1" noChangeArrowheads="1"/>
          </p:cNvPicPr>
          <p:nvPr/>
        </p:nvPicPr>
        <p:blipFill>
          <a:blip r:embed="rId3" cstate="print"/>
          <a:srcRect/>
          <a:stretch>
            <a:fillRect/>
          </a:stretch>
        </p:blipFill>
        <p:spPr bwMode="auto">
          <a:xfrm>
            <a:off x="683569" y="3199960"/>
            <a:ext cx="3960440" cy="297033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332657"/>
            <a:ext cx="8363272" cy="2520280"/>
          </a:xfrm>
        </p:spPr>
        <p:txBody>
          <a:bodyPr>
            <a:normAutofit lnSpcReduction="10000"/>
          </a:bodyPr>
          <a:lstStyle/>
          <a:p>
            <a:pPr marL="0" indent="0" algn="just">
              <a:buNone/>
            </a:pPr>
            <a:r>
              <a:rPr lang="cs-CZ" sz="1600" b="1" err="1" smtClean="0"/>
              <a:t>Contact</a:t>
            </a:r>
            <a:r>
              <a:rPr lang="cs-CZ" sz="1600" b="1"/>
              <a:t>: </a:t>
            </a:r>
            <a:endParaRPr lang="sk-SK" sz="1600"/>
          </a:p>
          <a:p>
            <a:pPr marL="0" indent="0" algn="just">
              <a:buNone/>
            </a:pPr>
            <a:r>
              <a:rPr lang="cs-CZ" sz="1600" err="1"/>
              <a:t>Únia</a:t>
            </a:r>
            <a:r>
              <a:rPr lang="cs-CZ" sz="1600"/>
              <a:t> </a:t>
            </a:r>
            <a:r>
              <a:rPr lang="cs-CZ" sz="1600" err="1"/>
              <a:t>vzájomnej</a:t>
            </a:r>
            <a:r>
              <a:rPr lang="cs-CZ" sz="1600"/>
              <a:t> pomoci </a:t>
            </a:r>
            <a:r>
              <a:rPr lang="cs-CZ" sz="1600" err="1"/>
              <a:t>ľudí</a:t>
            </a:r>
            <a:r>
              <a:rPr lang="cs-CZ" sz="1600"/>
              <a:t> a </a:t>
            </a:r>
            <a:r>
              <a:rPr lang="cs-CZ" sz="1600" err="1"/>
              <a:t>psov</a:t>
            </a:r>
            <a:r>
              <a:rPr lang="cs-CZ" sz="1600"/>
              <a:t>, </a:t>
            </a:r>
            <a:r>
              <a:rPr lang="cs-CZ" sz="1600" smtClean="0"/>
              <a:t>UVP</a:t>
            </a:r>
          </a:p>
          <a:p>
            <a:pPr marL="0" indent="0" algn="just">
              <a:buNone/>
            </a:pPr>
            <a:r>
              <a:rPr lang="cs-CZ" sz="1600" smtClean="0"/>
              <a:t>(</a:t>
            </a:r>
            <a:r>
              <a:rPr lang="en-AU" sz="1600" b="1" smtClean="0"/>
              <a:t>The Union of Mutual Help of People and Dogs (U.V.P.)</a:t>
            </a:r>
            <a:r>
              <a:rPr lang="sk-SK" sz="1600" b="1" smtClean="0"/>
              <a:t> )</a:t>
            </a:r>
            <a:endParaRPr lang="sk-SK" sz="1600"/>
          </a:p>
          <a:p>
            <a:pPr marL="0" indent="0" algn="just">
              <a:buNone/>
            </a:pPr>
            <a:r>
              <a:rPr lang="sk-SK" sz="1600" err="1"/>
              <a:t>Oštepova</a:t>
            </a:r>
            <a:r>
              <a:rPr lang="sk-SK" sz="1600"/>
              <a:t> 3, 040 01 Košice, Slovakia</a:t>
            </a:r>
          </a:p>
          <a:p>
            <a:pPr marL="0" indent="0" algn="just">
              <a:buNone/>
            </a:pPr>
            <a:r>
              <a:rPr lang="cs-CZ" sz="1600"/>
              <a:t>Tel.: +421 905 </a:t>
            </a:r>
            <a:r>
              <a:rPr lang="cs-CZ" sz="1600" smtClean="0"/>
              <a:t>671142, +421 907 441447</a:t>
            </a:r>
            <a:endParaRPr lang="sk-SK" sz="1600"/>
          </a:p>
          <a:p>
            <a:pPr marL="0" indent="0" algn="just">
              <a:buNone/>
            </a:pPr>
            <a:r>
              <a:rPr lang="sk-SK" sz="1600"/>
              <a:t>E-mail: </a:t>
            </a:r>
            <a:r>
              <a:rPr lang="cs-CZ" sz="1600" u="sng" err="1">
                <a:hlinkClick r:id="rId2"/>
              </a:rPr>
              <a:t>uvp</a:t>
            </a:r>
            <a:r>
              <a:rPr lang="cs-CZ" sz="1600" u="sng">
                <a:hlinkClick r:id="rId2"/>
              </a:rPr>
              <a:t>@</a:t>
            </a:r>
            <a:r>
              <a:rPr lang="cs-CZ" sz="1600" u="sng" err="1">
                <a:hlinkClick r:id="rId2"/>
              </a:rPr>
              <a:t>uvp.sk</a:t>
            </a:r>
            <a:r>
              <a:rPr lang="cs-CZ" sz="1600"/>
              <a:t> </a:t>
            </a:r>
            <a:r>
              <a:rPr lang="sk-SK" sz="1600"/>
              <a:t>Web: </a:t>
            </a:r>
            <a:r>
              <a:rPr lang="sk-SK" sz="1600" u="sng" err="1">
                <a:hlinkClick r:id="rId3"/>
              </a:rPr>
              <a:t>www.uvpl.sk</a:t>
            </a:r>
            <a:r>
              <a:rPr lang="sk-SK" sz="1600"/>
              <a:t> </a:t>
            </a:r>
            <a:r>
              <a:rPr lang="sk-SK" sz="1600" smtClean="0"/>
              <a:t> (</a:t>
            </a:r>
            <a:r>
              <a:rPr lang="en-AU" sz="1600" smtClean="0"/>
              <a:t>new website under development</a:t>
            </a:r>
            <a:r>
              <a:rPr lang="sk-SK" sz="1600" smtClean="0"/>
              <a:t>)</a:t>
            </a:r>
          </a:p>
          <a:p>
            <a:pPr marL="0" indent="0" algn="just">
              <a:buNone/>
            </a:pPr>
            <a:r>
              <a:rPr lang="sk-SK" sz="1600" err="1" smtClean="0"/>
              <a:t>Facebook</a:t>
            </a:r>
            <a:r>
              <a:rPr lang="sk-SK" sz="1600"/>
              <a:t>: Útulok UVP Košice</a:t>
            </a:r>
          </a:p>
          <a:p>
            <a:pPr marL="0" indent="0" algn="just">
              <a:buNone/>
            </a:pPr>
            <a:r>
              <a:rPr lang="sk-SK" sz="1600" smtClean="0"/>
              <a:t>IČO: 35536438</a:t>
            </a:r>
          </a:p>
          <a:p>
            <a:pPr marL="0" indent="0" algn="just">
              <a:buNone/>
            </a:pPr>
            <a:r>
              <a:rPr lang="sk-SK" sz="1600" smtClean="0"/>
              <a:t>DIČ</a:t>
            </a:r>
            <a:r>
              <a:rPr lang="sk-SK" sz="1600"/>
              <a:t>: 2021572971 </a:t>
            </a:r>
          </a:p>
          <a:p>
            <a:endParaRPr lang="sk-SK"/>
          </a:p>
        </p:txBody>
      </p:sp>
      <p:pic>
        <p:nvPicPr>
          <p:cNvPr id="23554" name="Picture 2" descr="D:\UVP fotky\Utulok do knihy\maly vybeh\FB_IMG_1477114989301.jpg"/>
          <p:cNvPicPr>
            <a:picLocks noChangeAspect="1" noChangeArrowheads="1"/>
          </p:cNvPicPr>
          <p:nvPr/>
        </p:nvPicPr>
        <p:blipFill>
          <a:blip r:embed="rId4" cstate="print"/>
          <a:srcRect/>
          <a:stretch>
            <a:fillRect/>
          </a:stretch>
        </p:blipFill>
        <p:spPr bwMode="auto">
          <a:xfrm>
            <a:off x="539552" y="3284984"/>
            <a:ext cx="3240360" cy="2447256"/>
          </a:xfrm>
          <a:prstGeom prst="rect">
            <a:avLst/>
          </a:prstGeom>
          <a:noFill/>
        </p:spPr>
      </p:pic>
      <p:sp>
        <p:nvSpPr>
          <p:cNvPr id="5" name="BlokTextu 4"/>
          <p:cNvSpPr txBox="1"/>
          <p:nvPr/>
        </p:nvSpPr>
        <p:spPr>
          <a:xfrm>
            <a:off x="4355976" y="3645024"/>
            <a:ext cx="4104456" cy="1600438"/>
          </a:xfrm>
          <a:prstGeom prst="rect">
            <a:avLst/>
          </a:prstGeom>
          <a:noFill/>
        </p:spPr>
        <p:txBody>
          <a:bodyPr wrap="square" rtlCol="0">
            <a:spAutoFit/>
          </a:bodyPr>
          <a:lstStyle/>
          <a:p>
            <a:pPr algn="just"/>
            <a:r>
              <a:rPr lang="sk-SK" sz="1600" b="1" smtClean="0"/>
              <a:t>Bank: Slovenská sporiteľňa, a.s.</a:t>
            </a:r>
            <a:r>
              <a:rPr lang="sk-SK" sz="1600" smtClean="0"/>
              <a:t> </a:t>
            </a:r>
          </a:p>
          <a:p>
            <a:r>
              <a:rPr lang="sk-SK" sz="1600" err="1" smtClean="0"/>
              <a:t>Name</a:t>
            </a:r>
            <a:r>
              <a:rPr lang="sk-SK" sz="1600" smtClean="0"/>
              <a:t> </a:t>
            </a:r>
            <a:r>
              <a:rPr lang="sk-SK" sz="1600" err="1" smtClean="0"/>
              <a:t>of</a:t>
            </a:r>
            <a:r>
              <a:rPr lang="sk-SK" sz="1600" smtClean="0"/>
              <a:t> bank </a:t>
            </a:r>
            <a:r>
              <a:rPr lang="sk-SK" sz="1600" err="1" smtClean="0"/>
              <a:t>account</a:t>
            </a:r>
            <a:r>
              <a:rPr lang="sk-SK" sz="1600" smtClean="0"/>
              <a:t>:</a:t>
            </a:r>
            <a:br>
              <a:rPr lang="sk-SK" sz="1600" smtClean="0"/>
            </a:br>
            <a:r>
              <a:rPr lang="sk-SK" sz="1600" smtClean="0"/>
              <a:t>Únia vzájomnej pomoci ľudí a psov</a:t>
            </a:r>
            <a:br>
              <a:rPr lang="sk-SK" sz="1600" smtClean="0"/>
            </a:br>
            <a:r>
              <a:rPr lang="sk-SK" sz="1600" smtClean="0"/>
              <a:t>IBAN: SK 4509000000000443423053 / 0900</a:t>
            </a:r>
            <a:br>
              <a:rPr lang="sk-SK" sz="1600" smtClean="0"/>
            </a:br>
            <a:r>
              <a:rPr lang="sk-SK" sz="1600" smtClean="0"/>
              <a:t>BIC: GIBASKBX </a:t>
            </a:r>
          </a:p>
          <a:p>
            <a:endParaRPr lang="sk-SK"/>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normAutofit/>
          </a:bodyPr>
          <a:lstStyle/>
          <a:p>
            <a:r>
              <a:rPr lang="sk-SK" sz="2000" b="1" smtClean="0"/>
              <a:t>WHO WE ARE</a:t>
            </a:r>
            <a:endParaRPr lang="sk-SK" sz="2000" b="1"/>
          </a:p>
        </p:txBody>
      </p:sp>
      <p:sp>
        <p:nvSpPr>
          <p:cNvPr id="3" name="Zástupný symbol obsahu 2"/>
          <p:cNvSpPr>
            <a:spLocks noGrp="1"/>
          </p:cNvSpPr>
          <p:nvPr>
            <p:ph idx="1"/>
          </p:nvPr>
        </p:nvSpPr>
        <p:spPr>
          <a:xfrm>
            <a:off x="467544" y="980728"/>
            <a:ext cx="8003232" cy="1368151"/>
          </a:xfrm>
        </p:spPr>
        <p:txBody>
          <a:bodyPr>
            <a:noAutofit/>
          </a:bodyPr>
          <a:lstStyle/>
          <a:p>
            <a:pPr marL="0" indent="0" algn="just">
              <a:buNone/>
            </a:pPr>
            <a:r>
              <a:rPr lang="en-AU" sz="1600" smtClean="0"/>
              <a:t>The Union of Mutual Help of People and Dogs (U.V.P.)</a:t>
            </a:r>
            <a:r>
              <a:rPr lang="sk-SK" sz="1600" smtClean="0"/>
              <a:t> is a non-profit </a:t>
            </a:r>
            <a:r>
              <a:rPr lang="sk-SK" sz="1600" err="1" smtClean="0"/>
              <a:t>organization</a:t>
            </a:r>
            <a:r>
              <a:rPr lang="sk-SK" sz="1600" smtClean="0"/>
              <a:t> </a:t>
            </a:r>
            <a:r>
              <a:rPr lang="sk-SK" sz="1600" err="1" smtClean="0"/>
              <a:t>established</a:t>
            </a:r>
            <a:r>
              <a:rPr lang="sk-SK" sz="1600" smtClean="0"/>
              <a:t> in Košice (Slovakia) in 2001. </a:t>
            </a:r>
            <a:r>
              <a:rPr lang="sk-SK" sz="1600" err="1" smtClean="0"/>
              <a:t>Our</a:t>
            </a:r>
            <a:r>
              <a:rPr lang="sk-SK" sz="1600" smtClean="0"/>
              <a:t> </a:t>
            </a:r>
            <a:r>
              <a:rPr lang="sk-SK" sz="1600" err="1" smtClean="0"/>
              <a:t>mission</a:t>
            </a:r>
            <a:r>
              <a:rPr lang="sk-SK" sz="1600" smtClean="0"/>
              <a:t> is to </a:t>
            </a:r>
            <a:r>
              <a:rPr lang="sk-SK" sz="1600" err="1" smtClean="0"/>
              <a:t>save</a:t>
            </a:r>
            <a:r>
              <a:rPr lang="sk-SK" sz="1600" smtClean="0"/>
              <a:t> </a:t>
            </a:r>
            <a:r>
              <a:rPr lang="sk-SK" sz="1600" err="1" smtClean="0"/>
              <a:t>dogs</a:t>
            </a:r>
            <a:r>
              <a:rPr lang="sk-SK" sz="1600" smtClean="0"/>
              <a:t>` </a:t>
            </a:r>
            <a:r>
              <a:rPr lang="sk-SK" sz="1600" err="1" smtClean="0"/>
              <a:t>lives</a:t>
            </a:r>
            <a:r>
              <a:rPr lang="sk-SK" sz="1600" smtClean="0"/>
              <a:t> and </a:t>
            </a:r>
            <a:r>
              <a:rPr lang="sk-SK" sz="1600" err="1" smtClean="0"/>
              <a:t>provide</a:t>
            </a:r>
            <a:r>
              <a:rPr lang="sk-SK" sz="1600" smtClean="0"/>
              <a:t> </a:t>
            </a:r>
            <a:r>
              <a:rPr lang="sk-SK" sz="1600" err="1" smtClean="0"/>
              <a:t>them</a:t>
            </a:r>
            <a:r>
              <a:rPr lang="sk-SK" sz="1600" smtClean="0"/>
              <a:t> </a:t>
            </a:r>
            <a:r>
              <a:rPr lang="sk-SK" sz="1600" err="1" smtClean="0"/>
              <a:t>temporary</a:t>
            </a:r>
            <a:r>
              <a:rPr lang="sk-SK" sz="1600" smtClean="0"/>
              <a:t> </a:t>
            </a:r>
            <a:r>
              <a:rPr lang="sk-SK" sz="1600" err="1" smtClean="0"/>
              <a:t>homes</a:t>
            </a:r>
            <a:r>
              <a:rPr lang="sk-SK" sz="1600" smtClean="0"/>
              <a:t> </a:t>
            </a:r>
            <a:r>
              <a:rPr lang="sk-SK" sz="1600" err="1" smtClean="0"/>
              <a:t>till</a:t>
            </a:r>
            <a:r>
              <a:rPr lang="sk-SK" sz="1600" smtClean="0"/>
              <a:t> </a:t>
            </a:r>
            <a:r>
              <a:rPr lang="sk-SK" sz="1600" err="1" smtClean="0"/>
              <a:t>we</a:t>
            </a:r>
            <a:r>
              <a:rPr lang="sk-SK" sz="1600" smtClean="0"/>
              <a:t> </a:t>
            </a:r>
            <a:r>
              <a:rPr lang="sk-SK" sz="1600" err="1" smtClean="0"/>
              <a:t>find</a:t>
            </a:r>
            <a:r>
              <a:rPr lang="sk-SK" sz="1600" smtClean="0"/>
              <a:t> </a:t>
            </a:r>
            <a:r>
              <a:rPr lang="sk-SK" sz="1600" err="1" smtClean="0"/>
              <a:t>them</a:t>
            </a:r>
            <a:r>
              <a:rPr lang="sk-SK" sz="1600" smtClean="0"/>
              <a:t> </a:t>
            </a:r>
            <a:r>
              <a:rPr lang="sk-SK" sz="1600" err="1" smtClean="0"/>
              <a:t>loving</a:t>
            </a:r>
            <a:r>
              <a:rPr lang="sk-SK" sz="1600" smtClean="0"/>
              <a:t> </a:t>
            </a:r>
            <a:r>
              <a:rPr lang="sk-SK" sz="1600" err="1" smtClean="0"/>
              <a:t>and</a:t>
            </a:r>
            <a:r>
              <a:rPr lang="sk-SK" sz="1600" smtClean="0"/>
              <a:t> </a:t>
            </a:r>
            <a:r>
              <a:rPr lang="sk-SK" sz="1600" err="1" smtClean="0"/>
              <a:t>permanent</a:t>
            </a:r>
            <a:r>
              <a:rPr lang="sk-SK" sz="1600" smtClean="0"/>
              <a:t> </a:t>
            </a:r>
            <a:r>
              <a:rPr lang="sk-SK" sz="1600" err="1" smtClean="0"/>
              <a:t>homes</a:t>
            </a:r>
            <a:r>
              <a:rPr lang="sk-SK" sz="1600" smtClean="0"/>
              <a:t>. </a:t>
            </a:r>
            <a:r>
              <a:rPr lang="sk-SK" sz="1600" err="1" smtClean="0"/>
              <a:t>We</a:t>
            </a:r>
            <a:r>
              <a:rPr lang="sk-SK" sz="1600" smtClean="0"/>
              <a:t> </a:t>
            </a:r>
            <a:r>
              <a:rPr lang="sk-SK" sz="1600" err="1" smtClean="0"/>
              <a:t>have</a:t>
            </a:r>
            <a:r>
              <a:rPr lang="sk-SK" sz="1600" smtClean="0"/>
              <a:t> </a:t>
            </a:r>
            <a:r>
              <a:rPr lang="sk-SK" sz="1600" err="1" smtClean="0"/>
              <a:t>been</a:t>
            </a:r>
            <a:r>
              <a:rPr lang="sk-SK" sz="1600" smtClean="0"/>
              <a:t> </a:t>
            </a:r>
            <a:r>
              <a:rPr lang="sk-SK" sz="1600" err="1" smtClean="0"/>
              <a:t>working</a:t>
            </a:r>
            <a:r>
              <a:rPr lang="sk-SK" sz="1600" smtClean="0"/>
              <a:t> on </a:t>
            </a:r>
            <a:r>
              <a:rPr lang="sk-SK" sz="1600" err="1" smtClean="0"/>
              <a:t>fulfilling</a:t>
            </a:r>
            <a:r>
              <a:rPr lang="sk-SK" sz="1600" smtClean="0"/>
              <a:t> </a:t>
            </a:r>
            <a:r>
              <a:rPr lang="sk-SK" sz="1600" err="1" smtClean="0"/>
              <a:t>this</a:t>
            </a:r>
            <a:r>
              <a:rPr lang="sk-SK" sz="1600" smtClean="0"/>
              <a:t> </a:t>
            </a:r>
            <a:r>
              <a:rPr lang="sk-SK" sz="1600" err="1" smtClean="0"/>
              <a:t>mission</a:t>
            </a:r>
            <a:r>
              <a:rPr lang="sk-SK" sz="1600" smtClean="0"/>
              <a:t> </a:t>
            </a:r>
            <a:r>
              <a:rPr lang="sk-SK" sz="1600" err="1" smtClean="0"/>
              <a:t>through</a:t>
            </a:r>
            <a:r>
              <a:rPr lang="sk-SK" sz="1600" smtClean="0"/>
              <a:t> a </a:t>
            </a:r>
            <a:r>
              <a:rPr lang="sk-SK" sz="1600" err="1" smtClean="0"/>
              <a:t>number</a:t>
            </a:r>
            <a:r>
              <a:rPr lang="sk-SK" sz="1600" smtClean="0"/>
              <a:t> </a:t>
            </a:r>
            <a:r>
              <a:rPr lang="sk-SK" sz="1600" err="1" smtClean="0"/>
              <a:t>of</a:t>
            </a:r>
            <a:r>
              <a:rPr lang="sk-SK" sz="1600" smtClean="0"/>
              <a:t> </a:t>
            </a:r>
            <a:r>
              <a:rPr lang="sk-SK" sz="1600" err="1" smtClean="0"/>
              <a:t>activities</a:t>
            </a:r>
            <a:r>
              <a:rPr lang="sk-SK" sz="1600" smtClean="0"/>
              <a:t>:</a:t>
            </a:r>
          </a:p>
          <a:p>
            <a:pPr algn="just">
              <a:buNone/>
            </a:pPr>
            <a:r>
              <a:rPr lang="sk-SK" sz="1600"/>
              <a:t>	</a:t>
            </a:r>
          </a:p>
        </p:txBody>
      </p:sp>
      <p:pic>
        <p:nvPicPr>
          <p:cNvPr id="2050" name="Picture 2" descr="D:\UVP fotky\Utulok do knihy\areal\R0003033.jpg"/>
          <p:cNvPicPr>
            <a:picLocks noChangeAspect="1" noChangeArrowheads="1"/>
          </p:cNvPicPr>
          <p:nvPr/>
        </p:nvPicPr>
        <p:blipFill>
          <a:blip r:embed="rId2" cstate="print"/>
          <a:srcRect/>
          <a:stretch>
            <a:fillRect/>
          </a:stretch>
        </p:blipFill>
        <p:spPr bwMode="auto">
          <a:xfrm>
            <a:off x="4355976" y="2492896"/>
            <a:ext cx="4122332" cy="2808312"/>
          </a:xfrm>
          <a:prstGeom prst="rect">
            <a:avLst/>
          </a:prstGeom>
          <a:noFill/>
        </p:spPr>
      </p:pic>
      <p:sp>
        <p:nvSpPr>
          <p:cNvPr id="5" name="BlokTextu 4"/>
          <p:cNvSpPr txBox="1"/>
          <p:nvPr/>
        </p:nvSpPr>
        <p:spPr>
          <a:xfrm>
            <a:off x="827584" y="2132856"/>
            <a:ext cx="3312368" cy="4401205"/>
          </a:xfrm>
          <a:prstGeom prst="rect">
            <a:avLst/>
          </a:prstGeom>
          <a:noFill/>
        </p:spPr>
        <p:txBody>
          <a:bodyPr wrap="square" rtlCol="0">
            <a:spAutoFit/>
          </a:bodyPr>
          <a:lstStyle/>
          <a:p>
            <a:pPr marL="354013" indent="-354013"/>
            <a:r>
              <a:rPr lang="en-AU" sz="1600" smtClean="0"/>
              <a:t>- </a:t>
            </a:r>
            <a:r>
              <a:rPr lang="en-AU" sz="1600" b="1" smtClean="0"/>
              <a:t>dog rescue</a:t>
            </a:r>
            <a:r>
              <a:rPr lang="en-AU" sz="1600" smtClean="0"/>
              <a:t>, medical treatment and daily care</a:t>
            </a:r>
            <a:endParaRPr lang="sk-SK" sz="1600" smtClean="0"/>
          </a:p>
          <a:p>
            <a:r>
              <a:rPr lang="en-AU" sz="1600" smtClean="0"/>
              <a:t>- </a:t>
            </a:r>
            <a:r>
              <a:rPr lang="en-AU" sz="1600" b="1" smtClean="0"/>
              <a:t>spay/neuter programmes</a:t>
            </a:r>
            <a:endParaRPr lang="sk-SK" sz="1600" b="1" smtClean="0"/>
          </a:p>
          <a:p>
            <a:r>
              <a:rPr lang="en-AU" sz="1600" smtClean="0"/>
              <a:t>- </a:t>
            </a:r>
            <a:r>
              <a:rPr lang="en-AU" sz="1600" b="1" err="1" smtClean="0"/>
              <a:t>microchipping</a:t>
            </a:r>
            <a:endParaRPr lang="sk-SK" sz="1600" b="1" smtClean="0"/>
          </a:p>
          <a:p>
            <a:pPr marL="354013" indent="-354013"/>
            <a:r>
              <a:rPr lang="en-AU" sz="1600" smtClean="0"/>
              <a:t>- </a:t>
            </a:r>
            <a:r>
              <a:rPr lang="en-AU" sz="1600" b="1" smtClean="0"/>
              <a:t>dog adoption </a:t>
            </a:r>
            <a:r>
              <a:rPr lang="en-AU" sz="1600" smtClean="0"/>
              <a:t>and foster care programmes</a:t>
            </a:r>
            <a:endParaRPr lang="sk-SK" sz="1600" smtClean="0"/>
          </a:p>
          <a:p>
            <a:r>
              <a:rPr lang="en-AU" sz="1600" smtClean="0"/>
              <a:t>- organising </a:t>
            </a:r>
            <a:r>
              <a:rPr lang="en-AU" sz="1600" b="1" smtClean="0"/>
              <a:t>dog trainings </a:t>
            </a:r>
            <a:endParaRPr lang="sk-SK" sz="1600" b="1" smtClean="0"/>
          </a:p>
          <a:p>
            <a:pPr marL="354013" indent="-354013"/>
            <a:r>
              <a:rPr lang="en-AU" sz="1600" smtClean="0"/>
              <a:t>- </a:t>
            </a:r>
            <a:r>
              <a:rPr lang="en-AU" sz="1600" b="1" smtClean="0"/>
              <a:t>public education</a:t>
            </a:r>
            <a:r>
              <a:rPr lang="en-AU" sz="1600" smtClean="0"/>
              <a:t> including discussions and dog demonstrations at schools</a:t>
            </a:r>
            <a:endParaRPr lang="sk-SK" sz="1600" smtClean="0"/>
          </a:p>
          <a:p>
            <a:pPr marL="354013" indent="-354013"/>
            <a:r>
              <a:rPr lang="en-AU" sz="1600" smtClean="0"/>
              <a:t>- organising </a:t>
            </a:r>
            <a:r>
              <a:rPr lang="en-AU" sz="1600" b="1" smtClean="0"/>
              <a:t>events </a:t>
            </a:r>
            <a:r>
              <a:rPr lang="en-AU" sz="1600" smtClean="0"/>
              <a:t>promoting human animal treatment</a:t>
            </a:r>
            <a:endParaRPr lang="sk-SK" sz="1600" smtClean="0"/>
          </a:p>
          <a:p>
            <a:r>
              <a:rPr lang="en-AU" sz="1600" smtClean="0"/>
              <a:t>- </a:t>
            </a:r>
            <a:r>
              <a:rPr lang="en-AU" sz="1600" b="1" err="1" smtClean="0"/>
              <a:t>canistherapy</a:t>
            </a:r>
            <a:endParaRPr lang="sk-SK" sz="1600" b="1" smtClean="0"/>
          </a:p>
          <a:p>
            <a:pPr marL="354013" indent="-354013"/>
            <a:r>
              <a:rPr lang="en-AU" sz="1600" smtClean="0"/>
              <a:t>- </a:t>
            </a:r>
            <a:r>
              <a:rPr lang="en-AU" sz="1600" b="1" smtClean="0"/>
              <a:t>cooperation</a:t>
            </a:r>
            <a:r>
              <a:rPr lang="en-AU" sz="1600" smtClean="0"/>
              <a:t> with other shelters and non-sheltering human organisations in Slovakia</a:t>
            </a:r>
            <a:endParaRPr lang="sk-SK" sz="1600" smtClean="0"/>
          </a:p>
          <a:p>
            <a:endParaRPr lang="sk-SK" sz="1600"/>
          </a:p>
        </p:txBody>
      </p:sp>
      <p:sp>
        <p:nvSpPr>
          <p:cNvPr id="8" name="BlokTextu 7"/>
          <p:cNvSpPr txBox="1"/>
          <p:nvPr/>
        </p:nvSpPr>
        <p:spPr>
          <a:xfrm>
            <a:off x="4572000" y="5661248"/>
            <a:ext cx="3888432" cy="861774"/>
          </a:xfrm>
          <a:prstGeom prst="rect">
            <a:avLst/>
          </a:prstGeom>
          <a:noFill/>
        </p:spPr>
        <p:txBody>
          <a:bodyPr wrap="square" rtlCol="0">
            <a:spAutoFit/>
          </a:bodyPr>
          <a:lstStyle/>
          <a:p>
            <a:pPr algn="just"/>
            <a:r>
              <a:rPr lang="en-AU" sz="1600" smtClean="0"/>
              <a:t>We apply the “no-kill” policy in our shelter. </a:t>
            </a:r>
            <a:endParaRPr lang="sk-SK" sz="1600" smtClean="0"/>
          </a:p>
          <a:p>
            <a:pPr algn="just"/>
            <a:endParaRPr lang="sk-SK" sz="1600"/>
          </a:p>
          <a:p>
            <a:endParaRPr lang="sk-S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755576" y="548680"/>
            <a:ext cx="7869560" cy="1872208"/>
          </a:xfrm>
        </p:spPr>
        <p:txBody>
          <a:bodyPr>
            <a:normAutofit fontScale="85000" lnSpcReduction="10000"/>
          </a:bodyPr>
          <a:lstStyle/>
          <a:p>
            <a:pPr marL="0" indent="0" algn="just">
              <a:buNone/>
            </a:pPr>
            <a:r>
              <a:rPr lang="en-AU" sz="1900" smtClean="0"/>
              <a:t>The shelter is located 15 km from the centre of Kosice (accessible by public transport), the second largest city in Slovakia (250,000 inhabitants). Our long term score is 200 dogs with about other 50 dogs in foster care. We have rescued more than 6,600 animals for last 15 years. All of them have been dewormed, vaccinated, neutered and microchipped while some of them had to be medically treated or even operated, too. Some dogs stayed one month, while others stayed for 1, 2 or 3 years or forever. Unfortunately, the number of stray dogs has been increasing during last few years resulting to the shelter having been permanently overcrowded, mainly due to irresponsible and careless dog owners. </a:t>
            </a:r>
            <a:endParaRPr lang="sk-SK" sz="1900" smtClean="0"/>
          </a:p>
          <a:p>
            <a:endParaRPr lang="sk-SK"/>
          </a:p>
        </p:txBody>
      </p:sp>
      <p:pic>
        <p:nvPicPr>
          <p:cNvPr id="10" name="Picture 1" descr="D:\UVP fotky\Utulok do knihy\areal\20161020_153550 (2).jpg"/>
          <p:cNvPicPr>
            <a:picLocks noChangeAspect="1" noChangeArrowheads="1"/>
          </p:cNvPicPr>
          <p:nvPr/>
        </p:nvPicPr>
        <p:blipFill>
          <a:blip r:embed="rId2" cstate="print"/>
          <a:srcRect/>
          <a:stretch>
            <a:fillRect/>
          </a:stretch>
        </p:blipFill>
        <p:spPr bwMode="auto">
          <a:xfrm>
            <a:off x="611560" y="2780928"/>
            <a:ext cx="8136904" cy="33341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smtClean="0"/>
              <a:t>ANIMAL CARE</a:t>
            </a:r>
            <a:endParaRPr lang="sk-SK" sz="2000"/>
          </a:p>
        </p:txBody>
      </p:sp>
      <p:sp>
        <p:nvSpPr>
          <p:cNvPr id="3" name="Zástupný symbol obsahu 2"/>
          <p:cNvSpPr>
            <a:spLocks noGrp="1"/>
          </p:cNvSpPr>
          <p:nvPr>
            <p:ph idx="1"/>
          </p:nvPr>
        </p:nvSpPr>
        <p:spPr>
          <a:xfrm>
            <a:off x="467544" y="980729"/>
            <a:ext cx="8229600" cy="1656184"/>
          </a:xfrm>
        </p:spPr>
        <p:txBody>
          <a:bodyPr>
            <a:normAutofit/>
          </a:bodyPr>
          <a:lstStyle/>
          <a:p>
            <a:pPr marL="0" indent="0" algn="just">
              <a:buNone/>
            </a:pPr>
            <a:r>
              <a:rPr lang="en-AU" sz="1600" smtClean="0"/>
              <a:t>Every incoming dog is dewormed and washed, vaccinated, microchipped and neutered if meeting the age criteria. It is quarantined for minimum period of 28 days (Slovak regulatory requirement). Each dog in the shelter has to be registered and veterinary certificate has to be issued. This is regularly checked by the Slovak Regional Veterinary and Food Office. We apply „no-kill“ policy and euthanasia is accepted only if, according to the veterinary`s decision, the health conditions are incompatible with life. </a:t>
            </a:r>
            <a:endParaRPr lang="sk-SK" sz="1600" smtClean="0"/>
          </a:p>
        </p:txBody>
      </p:sp>
      <p:pic>
        <p:nvPicPr>
          <p:cNvPr id="6" name="Picture 5" descr="D:\UVP fotky\Utulok do knihy\velky vybeh\20161020_125649.jpg"/>
          <p:cNvPicPr>
            <a:picLocks noChangeAspect="1" noChangeArrowheads="1"/>
          </p:cNvPicPr>
          <p:nvPr/>
        </p:nvPicPr>
        <p:blipFill>
          <a:blip r:embed="rId2" cstate="print"/>
          <a:srcRect/>
          <a:stretch>
            <a:fillRect/>
          </a:stretch>
        </p:blipFill>
        <p:spPr bwMode="auto">
          <a:xfrm>
            <a:off x="539552" y="2636912"/>
            <a:ext cx="5616624" cy="3168352"/>
          </a:xfrm>
          <a:prstGeom prst="rect">
            <a:avLst/>
          </a:prstGeom>
          <a:noFill/>
        </p:spPr>
      </p:pic>
      <p:pic>
        <p:nvPicPr>
          <p:cNvPr id="5" name="Picture 6" descr="D:\UVP fotky\Utulok do knihy\velky vybeh\FB_IMG_1477115052355.jpg"/>
          <p:cNvPicPr>
            <a:picLocks noChangeAspect="1" noChangeArrowheads="1"/>
          </p:cNvPicPr>
          <p:nvPr/>
        </p:nvPicPr>
        <p:blipFill>
          <a:blip r:embed="rId3" cstate="print"/>
          <a:srcRect/>
          <a:stretch>
            <a:fillRect/>
          </a:stretch>
        </p:blipFill>
        <p:spPr bwMode="auto">
          <a:xfrm>
            <a:off x="4355976" y="4005064"/>
            <a:ext cx="3960440" cy="25649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323528" y="620688"/>
            <a:ext cx="4968552" cy="2664296"/>
          </a:xfrm>
        </p:spPr>
        <p:txBody>
          <a:bodyPr>
            <a:normAutofit fontScale="85000" lnSpcReduction="10000"/>
          </a:bodyPr>
          <a:lstStyle/>
          <a:p>
            <a:pPr marL="0" indent="0" algn="just">
              <a:buNone/>
            </a:pPr>
            <a:r>
              <a:rPr lang="en-AU" sz="1900" smtClean="0"/>
              <a:t>Dogs are separated after a time of quarantine by their size, age and ability to live in outdoor environment. Puppies, shorthaired dogs, dogs after surgeries or requiring special treatment live in a heated building with its own paddock. Large outdoor dogs live in kennels (by 2-3), all of them sharing one large paddock. The rest of dogs live in heated containers (by about 9 per a container according to their temperament and social behaviour). All animals have unlimited access to water. The food is cooked daily (mainly meat, rice, pasta and dog dry food) together with vitamins. </a:t>
            </a:r>
            <a:endParaRPr lang="sk-SK" sz="1900" smtClean="0"/>
          </a:p>
          <a:p>
            <a:endParaRPr lang="sk-SK"/>
          </a:p>
        </p:txBody>
      </p:sp>
      <p:pic>
        <p:nvPicPr>
          <p:cNvPr id="4101" name="Picture 5" descr="D:\UVP fotky\Utulok do knihy\maly vybeh\20161020_120127.jpg"/>
          <p:cNvPicPr>
            <a:picLocks noChangeAspect="1" noChangeArrowheads="1"/>
          </p:cNvPicPr>
          <p:nvPr/>
        </p:nvPicPr>
        <p:blipFill>
          <a:blip r:embed="rId2" cstate="print"/>
          <a:srcRect/>
          <a:stretch>
            <a:fillRect/>
          </a:stretch>
        </p:blipFill>
        <p:spPr bwMode="auto">
          <a:xfrm>
            <a:off x="5004048" y="3645024"/>
            <a:ext cx="3893282" cy="2952328"/>
          </a:xfrm>
          <a:prstGeom prst="rect">
            <a:avLst/>
          </a:prstGeom>
          <a:noFill/>
        </p:spPr>
      </p:pic>
      <p:pic>
        <p:nvPicPr>
          <p:cNvPr id="10" name="Picture 3" descr="D:\UVP fotky\Utulok do knihy\areal\FB_IMG_1477115090644.jpg"/>
          <p:cNvPicPr>
            <a:picLocks noChangeAspect="1" noChangeArrowheads="1"/>
          </p:cNvPicPr>
          <p:nvPr/>
        </p:nvPicPr>
        <p:blipFill>
          <a:blip r:embed="rId3" cstate="print"/>
          <a:srcRect/>
          <a:stretch>
            <a:fillRect/>
          </a:stretch>
        </p:blipFill>
        <p:spPr bwMode="auto">
          <a:xfrm>
            <a:off x="539552" y="3645024"/>
            <a:ext cx="4254243" cy="2952328"/>
          </a:xfrm>
          <a:prstGeom prst="rect">
            <a:avLst/>
          </a:prstGeom>
          <a:noFill/>
        </p:spPr>
      </p:pic>
      <p:pic>
        <p:nvPicPr>
          <p:cNvPr id="1026" name="Picture 2" descr="D:\UVP fotky\Utulok do knihy\areal\20161020_134412.jpg"/>
          <p:cNvPicPr>
            <a:picLocks noChangeAspect="1" noChangeArrowheads="1"/>
          </p:cNvPicPr>
          <p:nvPr/>
        </p:nvPicPr>
        <p:blipFill>
          <a:blip r:embed="rId4" cstate="print"/>
          <a:srcRect/>
          <a:stretch>
            <a:fillRect/>
          </a:stretch>
        </p:blipFill>
        <p:spPr bwMode="auto">
          <a:xfrm rot="5400000">
            <a:off x="5868144" y="620688"/>
            <a:ext cx="2592288" cy="25922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179512" y="2708920"/>
            <a:ext cx="8784976" cy="1354217"/>
          </a:xfrm>
          <a:prstGeom prst="rect">
            <a:avLst/>
          </a:prstGeom>
          <a:noFill/>
        </p:spPr>
        <p:txBody>
          <a:bodyPr wrap="square" rtlCol="0">
            <a:spAutoFit/>
          </a:bodyPr>
          <a:lstStyle/>
          <a:p>
            <a:pPr algn="just"/>
            <a:r>
              <a:rPr lang="en-AU" sz="1600" smtClean="0"/>
              <a:t>Our dogs are mostly street dogs, found as unwanted. Only 5% of our dogs are being searched for by their owners and are returned after providing us with the veterinary certificate and when we see an obviously positive feedback of the dog. Dogs stay in the shelter for six months on average. Volunteers assist us with daily individual dog walking and their socialization.</a:t>
            </a:r>
            <a:endParaRPr lang="sk-SK" sz="1600" smtClean="0"/>
          </a:p>
          <a:p>
            <a:endParaRPr lang="sk-SK"/>
          </a:p>
        </p:txBody>
      </p:sp>
      <p:pic>
        <p:nvPicPr>
          <p:cNvPr id="17416" name="Picture 8"/>
          <p:cNvPicPr>
            <a:picLocks noChangeAspect="1" noChangeArrowheads="1"/>
          </p:cNvPicPr>
          <p:nvPr/>
        </p:nvPicPr>
        <p:blipFill>
          <a:blip r:embed="rId2" cstate="print"/>
          <a:srcRect/>
          <a:stretch>
            <a:fillRect/>
          </a:stretch>
        </p:blipFill>
        <p:spPr bwMode="auto">
          <a:xfrm>
            <a:off x="179512" y="188640"/>
            <a:ext cx="8734083" cy="2375527"/>
          </a:xfrm>
          <a:prstGeom prst="rect">
            <a:avLst/>
          </a:prstGeom>
          <a:noFill/>
          <a:ln w="9525">
            <a:noFill/>
            <a:miter lim="800000"/>
            <a:headEnd/>
            <a:tailEnd/>
          </a:ln>
        </p:spPr>
      </p:pic>
      <p:pic>
        <p:nvPicPr>
          <p:cNvPr id="17417" name="Picture 9" descr="D:\UVP fotky\Utulok do knihy\mix\FB_IMG_1477117062519.jpg"/>
          <p:cNvPicPr>
            <a:picLocks noChangeAspect="1" noChangeArrowheads="1"/>
          </p:cNvPicPr>
          <p:nvPr/>
        </p:nvPicPr>
        <p:blipFill>
          <a:blip r:embed="rId3" cstate="print"/>
          <a:srcRect/>
          <a:stretch>
            <a:fillRect/>
          </a:stretch>
        </p:blipFill>
        <p:spPr bwMode="auto">
          <a:xfrm>
            <a:off x="4860032" y="4077072"/>
            <a:ext cx="3276872" cy="2276872"/>
          </a:xfrm>
          <a:prstGeom prst="rect">
            <a:avLst/>
          </a:prstGeom>
          <a:noFill/>
        </p:spPr>
      </p:pic>
      <p:pic>
        <p:nvPicPr>
          <p:cNvPr id="17418" name="Picture 10" descr="D:\UVP fotky\Utulok do knihy\mix\utulok10.jpg"/>
          <p:cNvPicPr>
            <a:picLocks noChangeAspect="1" noChangeArrowheads="1"/>
          </p:cNvPicPr>
          <p:nvPr/>
        </p:nvPicPr>
        <p:blipFill>
          <a:blip r:embed="rId4" cstate="print"/>
          <a:srcRect/>
          <a:stretch>
            <a:fillRect/>
          </a:stretch>
        </p:blipFill>
        <p:spPr bwMode="auto">
          <a:xfrm>
            <a:off x="827584" y="4077072"/>
            <a:ext cx="3312368" cy="22322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a:bodyPr>
          <a:lstStyle/>
          <a:p>
            <a:r>
              <a:rPr lang="en-AU" sz="2000" b="1" smtClean="0"/>
              <a:t>D</a:t>
            </a:r>
            <a:r>
              <a:rPr lang="sk-SK" sz="2000" b="1" smtClean="0"/>
              <a:t>OG ADOPTION PROCESS</a:t>
            </a:r>
            <a:endParaRPr lang="sk-SK" sz="2000"/>
          </a:p>
        </p:txBody>
      </p:sp>
      <p:sp>
        <p:nvSpPr>
          <p:cNvPr id="3" name="Zástupný symbol obsahu 2"/>
          <p:cNvSpPr>
            <a:spLocks noGrp="1"/>
          </p:cNvSpPr>
          <p:nvPr>
            <p:ph idx="1"/>
          </p:nvPr>
        </p:nvSpPr>
        <p:spPr>
          <a:xfrm>
            <a:off x="395536" y="3789040"/>
            <a:ext cx="4392488" cy="2520280"/>
          </a:xfrm>
        </p:spPr>
        <p:txBody>
          <a:bodyPr>
            <a:noAutofit/>
          </a:bodyPr>
          <a:lstStyle/>
          <a:p>
            <a:pPr marL="0" indent="0" algn="just">
              <a:buNone/>
            </a:pPr>
            <a:r>
              <a:rPr lang="en-AU" sz="1600" smtClean="0"/>
              <a:t>Each potential adopter must pass a detailed interview focusing on living conditions, reason for adoption, experience and financial possibilities. A dog adoption is conditional on signing the adoption contract according to which an adopter commits him/herself to a proper dog care and provides his/her consent to an inspection of living conditions of the dog as well as to dog`s removal in case of any infringements of the adoption contract. </a:t>
            </a:r>
            <a:endParaRPr lang="sk-SK" sz="1600"/>
          </a:p>
        </p:txBody>
      </p:sp>
      <p:pic>
        <p:nvPicPr>
          <p:cNvPr id="18436" name="Picture 4" descr="D:\UVP fotky\Utulok do knihy\budova\20161020_131354.jpg"/>
          <p:cNvPicPr>
            <a:picLocks noChangeAspect="1" noChangeArrowheads="1"/>
          </p:cNvPicPr>
          <p:nvPr/>
        </p:nvPicPr>
        <p:blipFill>
          <a:blip r:embed="rId2" cstate="print"/>
          <a:srcRect/>
          <a:stretch>
            <a:fillRect/>
          </a:stretch>
        </p:blipFill>
        <p:spPr bwMode="auto">
          <a:xfrm>
            <a:off x="5004048" y="1052736"/>
            <a:ext cx="3672408" cy="2376264"/>
          </a:xfrm>
          <a:prstGeom prst="rect">
            <a:avLst/>
          </a:prstGeom>
          <a:noFill/>
        </p:spPr>
      </p:pic>
      <p:pic>
        <p:nvPicPr>
          <p:cNvPr id="18437" name="Picture 5" descr="D:\UVP fotky\Utulok do knihy\maly vybeh\FB_IMG_1477114972300.jpg"/>
          <p:cNvPicPr>
            <a:picLocks noChangeAspect="1" noChangeArrowheads="1"/>
          </p:cNvPicPr>
          <p:nvPr/>
        </p:nvPicPr>
        <p:blipFill>
          <a:blip r:embed="rId3" cstate="print"/>
          <a:srcRect/>
          <a:stretch>
            <a:fillRect/>
          </a:stretch>
        </p:blipFill>
        <p:spPr bwMode="auto">
          <a:xfrm>
            <a:off x="755576" y="1052736"/>
            <a:ext cx="3744416" cy="2448272"/>
          </a:xfrm>
          <a:prstGeom prst="rect">
            <a:avLst/>
          </a:prstGeom>
          <a:noFill/>
        </p:spPr>
      </p:pic>
      <p:pic>
        <p:nvPicPr>
          <p:cNvPr id="10" name="Picture 2" descr="D:\UVP fotky\Utulok do knihy\budova\FB_IMG_1477115022871.jpg"/>
          <p:cNvPicPr>
            <a:picLocks noChangeAspect="1" noChangeArrowheads="1"/>
          </p:cNvPicPr>
          <p:nvPr/>
        </p:nvPicPr>
        <p:blipFill>
          <a:blip r:embed="rId4" cstate="print"/>
          <a:srcRect/>
          <a:stretch>
            <a:fillRect/>
          </a:stretch>
        </p:blipFill>
        <p:spPr bwMode="auto">
          <a:xfrm>
            <a:off x="5004048" y="3645024"/>
            <a:ext cx="3744416" cy="24482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sk-SK" sz="2000" b="1" smtClean="0"/>
              <a:t>COOPERATION</a:t>
            </a:r>
            <a:endParaRPr lang="sk-SK" sz="2000" b="1"/>
          </a:p>
        </p:txBody>
      </p:sp>
      <p:sp>
        <p:nvSpPr>
          <p:cNvPr id="3" name="Zástupný symbol obsahu 2"/>
          <p:cNvSpPr>
            <a:spLocks noGrp="1"/>
          </p:cNvSpPr>
          <p:nvPr>
            <p:ph idx="1"/>
          </p:nvPr>
        </p:nvSpPr>
        <p:spPr>
          <a:xfrm>
            <a:off x="395536" y="1052736"/>
            <a:ext cx="8229600" cy="4525963"/>
          </a:xfrm>
        </p:spPr>
        <p:txBody>
          <a:bodyPr>
            <a:normAutofit fontScale="92500" lnSpcReduction="10000"/>
          </a:bodyPr>
          <a:lstStyle/>
          <a:p>
            <a:pPr marL="0" indent="0" algn="just">
              <a:buNone/>
            </a:pPr>
            <a:r>
              <a:rPr lang="en-AU" sz="1700" b="1" smtClean="0"/>
              <a:t>City of Košice </a:t>
            </a:r>
            <a:r>
              <a:rPr lang="en-AU" sz="1700" smtClean="0"/>
              <a:t>does not finance the shelter, however it is the guarantor on number of events organised by the shelter. The city has partially re-financed the veterinary and food costs of the shelter (once a year during recent years), but unfortunately to a </a:t>
            </a:r>
            <a:r>
              <a:rPr lang="sk-SK" sz="1700" smtClean="0"/>
              <a:t>very </a:t>
            </a:r>
            <a:r>
              <a:rPr lang="en-AU" sz="1700" smtClean="0"/>
              <a:t>small extent given the large expenses of the shelter. However, the overall long-term cooperation with the city is very good and successful. The city, that is the owner of land where the shelter is located, rented the land for an indefinite period. In addition, part of a beautiful park in broader city centre owned by the city, has been rented to the shelter for the purpose of dog training to public. We have also agreement with the city on 50 % discount on tax of keeping the dog for dogs from the shelter.</a:t>
            </a:r>
            <a:endParaRPr lang="sk-SK" sz="1700" smtClean="0"/>
          </a:p>
          <a:p>
            <a:pPr marL="0" indent="0" algn="just">
              <a:buNone/>
            </a:pPr>
            <a:endParaRPr lang="sk-SK" sz="1700"/>
          </a:p>
          <a:p>
            <a:pPr marL="0" indent="0" algn="just">
              <a:buNone/>
            </a:pPr>
            <a:r>
              <a:rPr lang="en-AU" sz="1700" smtClean="0"/>
              <a:t>U.V.P. intensively cooperates with a number of </a:t>
            </a:r>
            <a:r>
              <a:rPr lang="en-AU" sz="1700" b="1" smtClean="0"/>
              <a:t>veterinary clinics </a:t>
            </a:r>
            <a:r>
              <a:rPr lang="en-AU" sz="1700" smtClean="0"/>
              <a:t>and </a:t>
            </a:r>
            <a:r>
              <a:rPr lang="en-AU" sz="1700" b="1" smtClean="0"/>
              <a:t>pet shops</a:t>
            </a:r>
            <a:r>
              <a:rPr lang="en-AU" sz="1700" smtClean="0"/>
              <a:t>. Four veterinary surgeons have been contracted for a long time. Additionally, U.V.P. cooperates with schools and kindergartens to promote phylanthropy and education. As far as phylanthropy concerned the shelter organises material and financial collections while regular discussions and demonstrations are organised both at schools and shelter premises to promote education.</a:t>
            </a:r>
            <a:endParaRPr lang="sk-SK" sz="1700" smtClean="0"/>
          </a:p>
          <a:p>
            <a:pPr marL="0" indent="0" algn="just">
              <a:buNone/>
            </a:pPr>
            <a:endParaRPr lang="sk-SK" sz="1700" smtClean="0"/>
          </a:p>
          <a:p>
            <a:pPr marL="0" indent="0" algn="just">
              <a:buNone/>
            </a:pPr>
            <a:r>
              <a:rPr lang="en-AU" sz="1700" smtClean="0"/>
              <a:t>The shelter actively participates in projects </a:t>
            </a:r>
            <a:r>
              <a:rPr lang="en-AU" sz="1700" b="1" smtClean="0"/>
              <a:t>„Do not buy, rather adopt!“ </a:t>
            </a:r>
            <a:r>
              <a:rPr lang="en-AU" sz="1700" smtClean="0"/>
              <a:t>and </a:t>
            </a:r>
            <a:r>
              <a:rPr lang="en-AU" sz="1700" b="1" smtClean="0"/>
              <a:t>„The animal is not an item</a:t>
            </a:r>
            <a:r>
              <a:rPr lang="sk-SK" sz="1700" b="1" smtClean="0"/>
              <a:t>“</a:t>
            </a:r>
            <a:r>
              <a:rPr lang="en-AU" sz="1700" smtClean="0"/>
              <a:t> organised within the whole of Slovakia and focused on stopping uncontrolled dog breeding and dog population.</a:t>
            </a:r>
            <a:endParaRPr lang="sk-SK" sz="1700" smtClean="0"/>
          </a:p>
          <a:p>
            <a:endParaRPr lang="sk-S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778098"/>
          </a:xfrm>
        </p:spPr>
        <p:txBody>
          <a:bodyPr>
            <a:normAutofit/>
          </a:bodyPr>
          <a:lstStyle/>
          <a:p>
            <a:r>
              <a:rPr lang="sk-SK" sz="2000" b="1" smtClean="0"/>
              <a:t>COOPERATION</a:t>
            </a:r>
            <a:endParaRPr lang="sk-SK" sz="2000"/>
          </a:p>
        </p:txBody>
      </p:sp>
      <p:sp>
        <p:nvSpPr>
          <p:cNvPr id="3" name="Zástupný symbol obsahu 2"/>
          <p:cNvSpPr>
            <a:spLocks noGrp="1"/>
          </p:cNvSpPr>
          <p:nvPr>
            <p:ph idx="1"/>
          </p:nvPr>
        </p:nvSpPr>
        <p:spPr>
          <a:xfrm>
            <a:off x="457200" y="1124744"/>
            <a:ext cx="8229600" cy="5040560"/>
          </a:xfrm>
        </p:spPr>
        <p:txBody>
          <a:bodyPr>
            <a:normAutofit/>
          </a:bodyPr>
          <a:lstStyle/>
          <a:p>
            <a:pPr marL="0" indent="0" algn="just">
              <a:buNone/>
            </a:pPr>
            <a:r>
              <a:rPr lang="en-AU" sz="1600" smtClean="0"/>
              <a:t>U.V.P. also cooperates with </a:t>
            </a:r>
            <a:r>
              <a:rPr lang="en-AU" sz="1600" b="1" smtClean="0"/>
              <a:t>other shelters, non-profit organisations and volunteers </a:t>
            </a:r>
            <a:r>
              <a:rPr lang="en-AU" sz="1600" smtClean="0"/>
              <a:t>looking for stray dogs within Slovakia. Adoption exhibition is organised annually together with all animal rescue organisations. Shelters help each other in case of critical situations by material help, animal placement, animal transportation, etc.</a:t>
            </a:r>
            <a:endParaRPr lang="sk-SK" sz="1600" smtClean="0"/>
          </a:p>
          <a:p>
            <a:pPr marL="0" indent="0" algn="just">
              <a:buNone/>
            </a:pPr>
            <a:endParaRPr lang="sk-SK" sz="1600" smtClean="0"/>
          </a:p>
          <a:p>
            <a:pPr marL="0" indent="0" algn="just">
              <a:buNone/>
            </a:pPr>
            <a:r>
              <a:rPr lang="en-AU" sz="1600" smtClean="0"/>
              <a:t>In 2009, U.V.P. started cooperation with a German non-profit organisation </a:t>
            </a:r>
            <a:r>
              <a:rPr lang="en-AU" sz="1600" b="1" smtClean="0"/>
              <a:t>Internationaler Tierschutzverein Grenzenlos e.V.</a:t>
            </a:r>
            <a:r>
              <a:rPr lang="en-AU" sz="1600" smtClean="0"/>
              <a:t> (ITV) that provided the financial support to the shelter to complete the construction of the heated building for a quarantine. Thanks to this organisation </a:t>
            </a:r>
            <a:r>
              <a:rPr lang="sk-SK" sz="1600" smtClean="0"/>
              <a:t>a few dogs from our shelter have found their new homes i</a:t>
            </a:r>
            <a:r>
              <a:rPr lang="en-AU" sz="1600" smtClean="0"/>
              <a:t>n Germany. ITV also financed the dog neuter project</a:t>
            </a:r>
            <a:r>
              <a:rPr lang="sk-SK" sz="1600" smtClean="0"/>
              <a:t>s</a:t>
            </a:r>
            <a:r>
              <a:rPr lang="en-AU" sz="1600" smtClean="0"/>
              <a:t> in Roman settlements and villages as well as the neuter project of free living cats.</a:t>
            </a:r>
            <a:endParaRPr lang="sk-SK" sz="1600" smtClean="0"/>
          </a:p>
          <a:p>
            <a:pPr marL="0" indent="0" algn="just">
              <a:buNone/>
            </a:pPr>
            <a:endParaRPr lang="sk-SK" sz="1600" smtClean="0"/>
          </a:p>
          <a:p>
            <a:pPr marL="0" indent="0" algn="just">
              <a:buNone/>
            </a:pPr>
            <a:r>
              <a:rPr lang="en-AU" sz="1600" smtClean="0"/>
              <a:t>The shelter aslo cooperates with another German organisation, </a:t>
            </a:r>
            <a:r>
              <a:rPr lang="en-AU" sz="1600" b="1" smtClean="0"/>
              <a:t>Tierschutzverein Lemuria e.V., </a:t>
            </a:r>
            <a:r>
              <a:rPr lang="en-AU" sz="1600" smtClean="0"/>
              <a:t>that </a:t>
            </a:r>
            <a:r>
              <a:rPr lang="sk-SK" sz="1600" smtClean="0"/>
              <a:t>tries to </a:t>
            </a:r>
            <a:r>
              <a:rPr lang="en-AU" sz="1600" smtClean="0"/>
              <a:t>help finding homes.</a:t>
            </a:r>
            <a:endParaRPr lang="sk-SK" sz="1600" smtClean="0"/>
          </a:p>
          <a:p>
            <a:pPr marL="0" indent="0" algn="just">
              <a:buNone/>
            </a:pPr>
            <a:endParaRPr lang="sk-SK" sz="1600" smtClean="0"/>
          </a:p>
          <a:p>
            <a:pPr marL="0" indent="0" algn="just">
              <a:buNone/>
            </a:pPr>
            <a:r>
              <a:rPr lang="en-AU" sz="1600" smtClean="0"/>
              <a:t>Although the shelter has been successfully operated for number of years, there are still many challenges how to improve living conditions of dogs in the shelter and dog adoption.</a:t>
            </a:r>
            <a:endParaRPr lang="sk-SK" sz="1600" smtClean="0"/>
          </a:p>
          <a:p>
            <a:endParaRPr lang="sk-SK"/>
          </a:p>
        </p:txBody>
      </p:sp>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1311</Words>
  <Application>Microsoft Office PowerPoint</Application>
  <PresentationFormat>Bildschirmpräsentation (4:3)</PresentationFormat>
  <Paragraphs>65</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Motív Office</vt:lpstr>
      <vt:lpstr>The Union of Mutual Help of People and Dogs (U.V.P.) </vt:lpstr>
      <vt:lpstr>WHO WE ARE</vt:lpstr>
      <vt:lpstr>Folie 3</vt:lpstr>
      <vt:lpstr>ANIMAL CARE</vt:lpstr>
      <vt:lpstr>Folie 5</vt:lpstr>
      <vt:lpstr>Folie 6</vt:lpstr>
      <vt:lpstr>DOG ADOPTION PROCESS</vt:lpstr>
      <vt:lpstr>COOPERATION</vt:lpstr>
      <vt:lpstr>COOPERATION</vt:lpstr>
      <vt:lpstr>U.V.P. ACTIVITIES</vt:lpstr>
      <vt:lpstr>Folie 11</vt:lpstr>
      <vt:lpstr>Folie 12</vt:lpstr>
      <vt:lpstr>Folie 13</vt:lpstr>
      <vt:lpstr>Folie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UVP</dc:title>
  <dc:creator>Saška</dc:creator>
  <cp:lastModifiedBy>User</cp:lastModifiedBy>
  <cp:revision>35</cp:revision>
  <dcterms:created xsi:type="dcterms:W3CDTF">2016-10-23T18:48:09Z</dcterms:created>
  <dcterms:modified xsi:type="dcterms:W3CDTF">2017-08-09T07:26:09Z</dcterms:modified>
</cp:coreProperties>
</file>